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6" r:id="rId2"/>
    <p:sldId id="268" r:id="rId3"/>
    <p:sldId id="265" r:id="rId4"/>
    <p:sldId id="266" r:id="rId5"/>
    <p:sldId id="269" r:id="rId6"/>
    <p:sldId id="270" r:id="rId7"/>
    <p:sldId id="271" r:id="rId8"/>
    <p:sldId id="27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C1AF"/>
    <a:srgbClr val="3CD6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82" autoAdjust="0"/>
    <p:restoredTop sz="94660"/>
  </p:normalViewPr>
  <p:slideViewPr>
    <p:cSldViewPr>
      <p:cViewPr varScale="1">
        <p:scale>
          <a:sx n="109" d="100"/>
          <a:sy n="109" d="100"/>
        </p:scale>
        <p:origin x="2064"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E376BA-610B-48A0-96DF-DA333D32E9C6}" type="datetimeFigureOut">
              <a:rPr lang="en-US" smtClean="0"/>
              <a:pPr/>
              <a:t>1/23/2018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CAA785-EEBD-4BB7-80C8-35816BC18A2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2897129-8892-4527-B9B5-28EADF5A0760}" type="datetime1">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E3246E-4D3B-46EE-9AF0-FB58E9E24676}" type="datetime1">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69A9CD-0126-458A-886B-6FC07AA530CC}" type="datetime1">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558A32-C64F-48FE-9F74-7D1FFF5C519B}" type="datetime1">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7CCAD1-252D-44EF-B951-2C3EF1E1B8D5}" type="datetime1">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3A9ED7-D303-4DD7-9EFB-4DEB198A20E1}" type="datetime1">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BEB5655-976F-4B60-BFD7-A21C85921715}" type="datetime1">
              <a:rPr lang="en-US" smtClean="0"/>
              <a:pPr/>
              <a:t>1/23/2018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EFA360-1CC1-4DCF-86A5-1A446DB958B0}" type="datetime1">
              <a:rPr lang="en-US" smtClean="0"/>
              <a:pPr/>
              <a:t>1/23/2018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31B42-CABE-4B2F-90EA-E11C6CD8DA02}" type="datetime1">
              <a:rPr lang="en-US" smtClean="0"/>
              <a:pPr/>
              <a:t>1/23/2018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668E63-69BD-458C-A5A8-C5FC19FB1F0B}" type="datetime1">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29560D-8B6D-4458-A1D3-F697C06A5EBE}" type="datetime1">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120B41-2FE8-497A-8AFC-2BF5483874BC}" type="datetime1">
              <a:rPr lang="en-US" smtClean="0"/>
              <a:pPr/>
              <a:t>1/23/2018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F44E5-9FB8-4181-B433-C93897A9A40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b="1" dirty="0" smtClean="0">
                <a:latin typeface="Times New Roman" pitchFamily="18" charset="0"/>
                <a:cs typeface="Times New Roman" pitchFamily="18" charset="0"/>
              </a:rPr>
              <a:t>Ρομπότ</a:t>
            </a:r>
            <a:r>
              <a:rPr lang="en-US" b="1" dirty="0" smtClean="0">
                <a:latin typeface="Times New Roman" pitchFamily="18" charset="0"/>
                <a:cs typeface="Times New Roman" pitchFamily="18" charset="0"/>
              </a:rPr>
              <a:t> </a:t>
            </a:r>
            <a:r>
              <a:rPr lang="en-US" b="1" dirty="0">
                <a:latin typeface="Times New Roman" pitchFamily="18" charset="0"/>
                <a:cs typeface="Times New Roman" pitchFamily="18" charset="0"/>
              </a:rPr>
              <a:t>– </a:t>
            </a:r>
            <a:r>
              <a:rPr lang="el-GR" b="1" dirty="0" smtClean="0">
                <a:latin typeface="Times New Roman" pitchFamily="18" charset="0"/>
                <a:cs typeface="Times New Roman" pitchFamily="18" charset="0"/>
              </a:rPr>
              <a:t>Θεωρία</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l-GR" u="sng" dirty="0"/>
              <a:t>Νόμος </a:t>
            </a:r>
            <a:r>
              <a:rPr lang="en-US" u="sng" dirty="0"/>
              <a:t>Ohm</a:t>
            </a:r>
            <a:endParaRPr lang="en-US" dirty="0">
              <a:solidFill>
                <a:srgbClr val="29C1AF"/>
              </a:solidFill>
            </a:endParaRPr>
          </a:p>
        </p:txBody>
      </p:sp>
      <p:pic>
        <p:nvPicPr>
          <p:cNvPr id="4" name="Picture 3" descr="D:\LALAS\2016.01_ERAMUS+ VR4STEM\Resurse\antet_VR4STEM.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43240" y="6000768"/>
            <a:ext cx="3357586" cy="71435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35AD7C-C0C8-49D2-99AB-79A6B2B1E2F2}"/>
              </a:ext>
            </a:extLst>
          </p:cNvPr>
          <p:cNvSpPr>
            <a:spLocks noGrp="1"/>
          </p:cNvSpPr>
          <p:nvPr>
            <p:ph type="title"/>
          </p:nvPr>
        </p:nvSpPr>
        <p:spPr/>
        <p:txBody>
          <a:bodyPr>
            <a:normAutofit/>
          </a:bodyPr>
          <a:lstStyle/>
          <a:p>
            <a:r>
              <a:rPr lang="el-GR" sz="4000" i="1" dirty="0"/>
              <a:t>Νόμοι και ισχύς </a:t>
            </a:r>
            <a:r>
              <a:rPr lang="en-US" sz="4000" i="1" dirty="0"/>
              <a:t>Ohms</a:t>
            </a:r>
            <a:endParaRPr lang="en-US" sz="4000" i="1" dirty="0"/>
          </a:p>
        </p:txBody>
      </p:sp>
      <p:sp>
        <p:nvSpPr>
          <p:cNvPr id="4" name="Espaço Reservado para Número de Slide 3">
            <a:extLst>
              <a:ext uri="{FF2B5EF4-FFF2-40B4-BE49-F238E27FC236}">
                <a16:creationId xmlns:a16="http://schemas.microsoft.com/office/drawing/2014/main" id="{09C1B513-E48A-4162-822B-9ED76473D6FF}"/>
              </a:ext>
            </a:extLst>
          </p:cNvPr>
          <p:cNvSpPr>
            <a:spLocks noGrp="1"/>
          </p:cNvSpPr>
          <p:nvPr>
            <p:ph type="sldNum" sz="quarter" idx="12"/>
          </p:nvPr>
        </p:nvSpPr>
        <p:spPr/>
        <p:txBody>
          <a:bodyPr/>
          <a:lstStyle/>
          <a:p>
            <a:fld id="{1E1F44E5-9FB8-4181-B433-C93897A9A40A}" type="slidenum">
              <a:rPr lang="en-US" smtClean="0"/>
              <a:pPr/>
              <a:t>2</a:t>
            </a:fld>
            <a:endParaRPr lang="en-US"/>
          </a:p>
        </p:txBody>
      </p:sp>
      <p:sp>
        <p:nvSpPr>
          <p:cNvPr id="5" name="Espaço Reservado para Conteúdo 2">
            <a:extLst>
              <a:ext uri="{FF2B5EF4-FFF2-40B4-BE49-F238E27FC236}">
                <a16:creationId xmlns:a16="http://schemas.microsoft.com/office/drawing/2014/main" id="{17DA8701-F791-4C6E-BA5C-EEECB13AE82B}"/>
              </a:ext>
            </a:extLst>
          </p:cNvPr>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5000"/>
              </a:lnSpc>
              <a:spcAft>
                <a:spcPts val="1000"/>
              </a:spcAft>
            </a:pPr>
            <a:r>
              <a:rPr lang="el-GR" sz="2800" dirty="0"/>
              <a:t>Η σχέση μεταξύ τάσης, ρεύματος και αντίστασης σε οποιοδήποτε ηλεκτρικό κύκλωμα συνεχούς ρεύματος ανακαλύφθηκε για πρώτη φορά από τον Γερμανό φυσικό </a:t>
            </a:r>
            <a:r>
              <a:rPr lang="el-GR" sz="2800" dirty="0" err="1"/>
              <a:t>Georg</a:t>
            </a:r>
            <a:r>
              <a:rPr lang="el-GR" sz="2800" dirty="0"/>
              <a:t> </a:t>
            </a:r>
            <a:r>
              <a:rPr lang="el-GR" sz="2800" dirty="0" err="1"/>
              <a:t>Ohm</a:t>
            </a:r>
            <a:r>
              <a:rPr lang="en-US" sz="2800" dirty="0" smtClean="0"/>
              <a:t>.</a:t>
            </a:r>
            <a:endParaRPr lang="en-US" sz="2800" dirty="0"/>
          </a:p>
        </p:txBody>
      </p:sp>
      <p:pic>
        <p:nvPicPr>
          <p:cNvPr id="1026" name="Picture 2" descr="http://www.electronics-tutorials.ws/wp-content/uploads/2013/08/dcp3.gif">
            <a:extLst>
              <a:ext uri="{FF2B5EF4-FFF2-40B4-BE49-F238E27FC236}">
                <a16:creationId xmlns:a16="http://schemas.microsoft.com/office/drawing/2014/main" id="{B76F85FE-DA68-4449-ACD4-14F6457523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3429000"/>
            <a:ext cx="2808312" cy="226993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Resultado de imagem para Georg Ohm">
            <a:extLst>
              <a:ext uri="{FF2B5EF4-FFF2-40B4-BE49-F238E27FC236}">
                <a16:creationId xmlns:a16="http://schemas.microsoft.com/office/drawing/2014/main" id="{2D28FA7E-F3A5-41F0-9951-1BE9642303F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64088" y="3566075"/>
            <a:ext cx="2559427" cy="21328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5411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i="1" dirty="0" smtClean="0"/>
              <a:t>Εισαγωγή</a:t>
            </a:r>
            <a:r>
              <a:rPr lang="en-IN" sz="4000" i="1" dirty="0" smtClean="0"/>
              <a:t> </a:t>
            </a:r>
            <a:r>
              <a:rPr lang="en-IN" sz="4000" i="1" dirty="0"/>
              <a:t>– </a:t>
            </a:r>
            <a:r>
              <a:rPr lang="el-GR" sz="4000" i="1" dirty="0" smtClean="0"/>
              <a:t>Ο νόμος του </a:t>
            </a:r>
            <a:r>
              <a:rPr lang="en-US" sz="4000" i="1" dirty="0" smtClean="0"/>
              <a:t>Ohm</a:t>
            </a:r>
            <a:endParaRPr lang="en-IN" sz="4000" i="1" dirty="0"/>
          </a:p>
        </p:txBody>
      </p:sp>
      <p:sp>
        <p:nvSpPr>
          <p:cNvPr id="8" name="Espaço Reservado para Conteúdo 2">
            <a:extLst>
              <a:ext uri="{FF2B5EF4-FFF2-40B4-BE49-F238E27FC236}">
                <a16:creationId xmlns:a16="http://schemas.microsoft.com/office/drawing/2014/main" id="{70693C64-2C74-4C3B-8E71-137D69D6DD4A}"/>
              </a:ext>
            </a:extLst>
          </p:cNvPr>
          <p:cNvSpPr txBox="1">
            <a:spLocks/>
          </p:cNvSpPr>
          <p:nvPr/>
        </p:nvSpPr>
        <p:spPr>
          <a:xfrm>
            <a:off x="457200" y="1417638"/>
            <a:ext cx="8229600" cy="4305077"/>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115000"/>
              </a:lnSpc>
              <a:spcAft>
                <a:spcPts val="1000"/>
              </a:spcAft>
              <a:buNone/>
            </a:pPr>
            <a:r>
              <a:rPr lang="el-GR" sz="2800" dirty="0"/>
              <a:t>Ο νόμος του </a:t>
            </a:r>
            <a:r>
              <a:rPr lang="el-GR" sz="2800" dirty="0" err="1"/>
              <a:t>Ohm</a:t>
            </a:r>
            <a:r>
              <a:rPr lang="el-GR" sz="2800" dirty="0"/>
              <a:t> είναι ο πιο θεμελιώδης νόμος των ηλεκτρικών κυκλωμάτων και δίνει μια σχέση μεταξύ τάσης και ρεύματος σε έναν ιδανικό αγωγό. Αυτή η σχέση δηλώνει ότι</a:t>
            </a:r>
            <a:r>
              <a:rPr lang="el-GR" sz="2800" dirty="0" smtClean="0"/>
              <a:t>:</a:t>
            </a:r>
          </a:p>
          <a:p>
            <a:pPr marL="0" indent="0" algn="just">
              <a:lnSpc>
                <a:spcPct val="115000"/>
              </a:lnSpc>
              <a:spcAft>
                <a:spcPts val="1000"/>
              </a:spcAft>
              <a:buNone/>
            </a:pPr>
            <a:r>
              <a:rPr lang="el-GR" sz="2800" dirty="0"/>
              <a:t>Η διαφορά δυναμικού (τάση) σε έναν ιδανικό αγωγό είναι ανάλογη προς το ρεύμα διαμέσου αυτού</a:t>
            </a:r>
            <a:r>
              <a:rPr lang="el-GR" sz="2800" dirty="0" smtClean="0"/>
              <a:t>.</a:t>
            </a:r>
          </a:p>
          <a:p>
            <a:pPr marL="0" indent="0" algn="just">
              <a:lnSpc>
                <a:spcPct val="115000"/>
              </a:lnSpc>
              <a:spcAft>
                <a:spcPts val="1000"/>
              </a:spcAft>
              <a:buNone/>
            </a:pPr>
            <a:r>
              <a:rPr lang="en-US" sz="2800" dirty="0" smtClean="0"/>
              <a:t> </a:t>
            </a:r>
            <a:r>
              <a:rPr lang="el-GR" sz="2800" dirty="0"/>
              <a:t>Η σταθερά της αναλογικότητας ονομάζεται "αντίσταση", R.</a:t>
            </a:r>
            <a:endParaRPr lang="en-US" sz="2800" dirty="0"/>
          </a:p>
          <a:p>
            <a:pPr marL="0" algn="just">
              <a:lnSpc>
                <a:spcPct val="115000"/>
              </a:lnSpc>
              <a:spcAft>
                <a:spcPts val="1000"/>
              </a:spcAft>
            </a:pPr>
            <a:r>
              <a:rPr lang="el-GR" sz="2800" dirty="0" smtClean="0"/>
              <a:t>Ο νόμος του </a:t>
            </a:r>
            <a:r>
              <a:rPr lang="en-US" sz="2800" dirty="0" smtClean="0"/>
              <a:t>Ohm </a:t>
            </a:r>
            <a:r>
              <a:rPr lang="el-GR" sz="2800" dirty="0" smtClean="0"/>
              <a:t>δίνεται από</a:t>
            </a:r>
            <a:r>
              <a:rPr lang="en-US" sz="2800" dirty="0" smtClean="0"/>
              <a:t>: </a:t>
            </a:r>
            <a:endParaRPr lang="en-US" sz="2800" dirty="0"/>
          </a:p>
          <a:p>
            <a:pPr marL="0" algn="just">
              <a:lnSpc>
                <a:spcPct val="115000"/>
              </a:lnSpc>
              <a:spcAft>
                <a:spcPts val="1000"/>
              </a:spcAft>
            </a:pPr>
            <a:r>
              <a:rPr lang="en-US" sz="2800" dirty="0"/>
              <a:t>U = I R </a:t>
            </a:r>
            <a:endParaRPr lang="en-US" sz="2600" dirty="0"/>
          </a:p>
        </p:txBody>
      </p:sp>
    </p:spTree>
    <p:extLst>
      <p:ext uri="{BB962C8B-B14F-4D97-AF65-F5344CB8AC3E}">
        <p14:creationId xmlns:p14="http://schemas.microsoft.com/office/powerpoint/2010/main" val="139961747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advClick="0" advTm="100"/>
    </mc:Choice>
    <mc:Fallback xmlns="">
      <p:transition advClick="0" advTm="1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7A864B-AED0-4380-B3FF-05CAF2C3DB25}"/>
              </a:ext>
            </a:extLst>
          </p:cNvPr>
          <p:cNvSpPr>
            <a:spLocks noGrp="1"/>
          </p:cNvSpPr>
          <p:nvPr>
            <p:ph type="title"/>
          </p:nvPr>
        </p:nvSpPr>
        <p:spPr/>
        <p:txBody>
          <a:bodyPr/>
          <a:lstStyle/>
          <a:p>
            <a:r>
              <a:rPr lang="el-GR" sz="4000" i="1" dirty="0"/>
              <a:t>Ο νόμος του </a:t>
            </a:r>
            <a:r>
              <a:rPr lang="en-IN" sz="4000" i="1" dirty="0"/>
              <a:t>Ohm</a:t>
            </a:r>
            <a:endParaRPr lang="en-US" sz="4000" i="1" dirty="0"/>
          </a:p>
        </p:txBody>
      </p:sp>
      <p:sp>
        <p:nvSpPr>
          <p:cNvPr id="4" name="Espaço Reservado para Número de Slide 3">
            <a:extLst>
              <a:ext uri="{FF2B5EF4-FFF2-40B4-BE49-F238E27FC236}">
                <a16:creationId xmlns:a16="http://schemas.microsoft.com/office/drawing/2014/main" id="{50D9B5F8-0502-4EB6-8C05-A93EBA7E4F5C}"/>
              </a:ext>
            </a:extLst>
          </p:cNvPr>
          <p:cNvSpPr>
            <a:spLocks noGrp="1"/>
          </p:cNvSpPr>
          <p:nvPr>
            <p:ph type="sldNum" sz="quarter" idx="12"/>
          </p:nvPr>
        </p:nvSpPr>
        <p:spPr/>
        <p:txBody>
          <a:bodyPr/>
          <a:lstStyle/>
          <a:p>
            <a:fld id="{1E1F44E5-9FB8-4181-B433-C93897A9A40A}" type="slidenum">
              <a:rPr lang="en-US" smtClean="0"/>
              <a:pPr/>
              <a:t>4</a:t>
            </a:fld>
            <a:endParaRPr lang="en-US"/>
          </a:p>
        </p:txBody>
      </p:sp>
      <p:sp>
        <p:nvSpPr>
          <p:cNvPr id="11" name="Espaço Reservado para Conteúdo 2">
            <a:extLst>
              <a:ext uri="{FF2B5EF4-FFF2-40B4-BE49-F238E27FC236}">
                <a16:creationId xmlns:a16="http://schemas.microsoft.com/office/drawing/2014/main" id="{45C2C508-EF61-4460-AA00-89EF13F09B3E}"/>
              </a:ext>
            </a:extLst>
          </p:cNvPr>
          <p:cNvSpPr txBox="1">
            <a:spLocks noGrp="1"/>
          </p:cNvSpPr>
          <p:nvPr>
            <p:ph idx="1"/>
          </p:nvPr>
        </p:nvSpPr>
        <p:spPr>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115000"/>
              </a:lnSpc>
              <a:spcAft>
                <a:spcPts val="1000"/>
              </a:spcAft>
              <a:buNone/>
            </a:pPr>
            <a:r>
              <a:rPr lang="el-GR" sz="2800" dirty="0"/>
              <a:t>Το υλικό που υπακούει στο νόμο του </a:t>
            </a:r>
            <a:r>
              <a:rPr lang="el-GR" sz="2800" dirty="0" err="1"/>
              <a:t>Ohm</a:t>
            </a:r>
            <a:r>
              <a:rPr lang="el-GR" sz="2800" dirty="0"/>
              <a:t> ονομάζεται "ωμικό" ή "γραμμικό", επειδή η διαφορά δυναμικού απέναντι αυτού μεταβάλλεται γραμμικά με το ρεύμα.</a:t>
            </a:r>
            <a:endParaRPr lang="en-US" sz="2800" dirty="0"/>
          </a:p>
          <a:p>
            <a:pPr marL="0" indent="0" algn="just">
              <a:lnSpc>
                <a:spcPct val="115000"/>
              </a:lnSpc>
              <a:spcAft>
                <a:spcPts val="1000"/>
              </a:spcAft>
              <a:buNone/>
            </a:pPr>
            <a:r>
              <a:rPr lang="el-GR" sz="2800" dirty="0"/>
              <a:t>Ο νόμος του </a:t>
            </a:r>
            <a:r>
              <a:rPr lang="el-GR" sz="2800" dirty="0" err="1"/>
              <a:t>Ohm</a:t>
            </a:r>
            <a:r>
              <a:rPr lang="el-GR" sz="2800" dirty="0"/>
              <a:t> μπορεί να χρησιμοποιηθεί για την επίλυση απλών κυκλωμάτων. Ένα πλήρες κύκλωμα είναι ένα κλειστό κύκλωμα. Περιέχει τουλάχιστον μία πηγή τάσης και τουλάχιστον μία πιθανή πτώση, το αλγεβρικό άθροισμα των τάσεων γύρω από έναν πλήρη στενό βρόχο (που ονομάζεται επίσης πλέγμα) είναι μηδέν</a:t>
            </a:r>
            <a:r>
              <a:rPr lang="en-US" sz="2800" dirty="0" smtClean="0"/>
              <a:t>. </a:t>
            </a:r>
            <a:endParaRPr lang="en-US" sz="2800" dirty="0"/>
          </a:p>
          <a:p>
            <a:pPr marL="0" algn="just">
              <a:lnSpc>
                <a:spcPct val="115000"/>
              </a:lnSpc>
              <a:spcAft>
                <a:spcPts val="1000"/>
              </a:spcAft>
            </a:pPr>
            <a:endParaRPr lang="en-US" sz="2600" dirty="0"/>
          </a:p>
        </p:txBody>
      </p:sp>
    </p:spTree>
    <p:extLst>
      <p:ext uri="{BB962C8B-B14F-4D97-AF65-F5344CB8AC3E}">
        <p14:creationId xmlns:p14="http://schemas.microsoft.com/office/powerpoint/2010/main" val="1891759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35AD7C-C0C8-49D2-99AB-79A6B2B1E2F2}"/>
              </a:ext>
            </a:extLst>
          </p:cNvPr>
          <p:cNvSpPr>
            <a:spLocks noGrp="1"/>
          </p:cNvSpPr>
          <p:nvPr>
            <p:ph type="title"/>
          </p:nvPr>
        </p:nvSpPr>
        <p:spPr/>
        <p:txBody>
          <a:bodyPr/>
          <a:lstStyle/>
          <a:p>
            <a:r>
              <a:rPr lang="el-GR" i="1" dirty="0"/>
              <a:t>Ο νόμος του </a:t>
            </a:r>
            <a:r>
              <a:rPr lang="en-IN" i="1" dirty="0"/>
              <a:t>Ohm</a:t>
            </a:r>
            <a:endParaRPr lang="en-US" dirty="0"/>
          </a:p>
        </p:txBody>
      </p:sp>
      <p:sp>
        <p:nvSpPr>
          <p:cNvPr id="3" name="Espaço Reservado para Conteúdo 2">
            <a:extLst>
              <a:ext uri="{FF2B5EF4-FFF2-40B4-BE49-F238E27FC236}">
                <a16:creationId xmlns:a16="http://schemas.microsoft.com/office/drawing/2014/main" id="{37CD5F42-B2B0-4E2E-8EC7-46279A2B59D8}"/>
              </a:ext>
            </a:extLst>
          </p:cNvPr>
          <p:cNvSpPr>
            <a:spLocks noGrp="1"/>
          </p:cNvSpPr>
          <p:nvPr>
            <p:ph idx="1"/>
          </p:nvPr>
        </p:nvSpPr>
        <p:spPr/>
        <p:txBody>
          <a:bodyPr/>
          <a:lstStyle/>
          <a:p>
            <a:pPr algn="just"/>
            <a:r>
              <a:rPr lang="el-GR" sz="2600" dirty="0"/>
              <a:t>Μία σταθερή θερμοκρασία, όπου το ηλεκτρικό ρεύμα που ρέει μέσω μίας σταθερής γραμμικής αντίστασης είναι άμεσα ανάλογο προς την τάση που εφαρμόζεται </a:t>
            </a:r>
            <a:r>
              <a:rPr lang="el-GR" sz="2600" dirty="0" err="1"/>
              <a:t>επ</a:t>
            </a:r>
            <a:r>
              <a:rPr lang="el-GR" sz="2600" dirty="0"/>
              <a:t> 'αυτού και επίσης αντιστρόφως ανάλογη προς την αντίσταση. Αυτή η σχέση μεταξύ της τάσης, του ρεύματος και της αντίστασης αποτελεί τη βάση του νόμου </a:t>
            </a:r>
            <a:r>
              <a:rPr lang="el-GR" sz="2600" dirty="0" err="1"/>
              <a:t>Ohms</a:t>
            </a:r>
            <a:r>
              <a:rPr lang="el-GR" sz="2600" dirty="0"/>
              <a:t> και φαίνεται παρακάτω.</a:t>
            </a:r>
            <a:endParaRPr lang="en-US" sz="2600" dirty="0"/>
          </a:p>
        </p:txBody>
      </p:sp>
      <p:sp>
        <p:nvSpPr>
          <p:cNvPr id="4" name="Espaço Reservado para Número de Slide 3">
            <a:extLst>
              <a:ext uri="{FF2B5EF4-FFF2-40B4-BE49-F238E27FC236}">
                <a16:creationId xmlns:a16="http://schemas.microsoft.com/office/drawing/2014/main" id="{09C1B513-E48A-4162-822B-9ED76473D6FF}"/>
              </a:ext>
            </a:extLst>
          </p:cNvPr>
          <p:cNvSpPr>
            <a:spLocks noGrp="1"/>
          </p:cNvSpPr>
          <p:nvPr>
            <p:ph type="sldNum" sz="quarter" idx="12"/>
          </p:nvPr>
        </p:nvSpPr>
        <p:spPr/>
        <p:txBody>
          <a:bodyPr/>
          <a:lstStyle/>
          <a:p>
            <a:fld id="{1E1F44E5-9FB8-4181-B433-C93897A9A40A}" type="slidenum">
              <a:rPr lang="en-US" smtClean="0"/>
              <a:pPr/>
              <a:t>5</a:t>
            </a:fld>
            <a:endParaRPr lang="en-US"/>
          </a:p>
        </p:txBody>
      </p:sp>
      <p:pic>
        <p:nvPicPr>
          <p:cNvPr id="2050" name="Picture 2" descr="ohms law">
            <a:extLst>
              <a:ext uri="{FF2B5EF4-FFF2-40B4-BE49-F238E27FC236}">
                <a16:creationId xmlns:a16="http://schemas.microsoft.com/office/drawing/2014/main" id="{ECE9AAE0-07E9-415D-B924-F1C1831EBB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6538" y="4725144"/>
            <a:ext cx="6450924" cy="8640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7598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35AD7C-C0C8-49D2-99AB-79A6B2B1E2F2}"/>
              </a:ext>
            </a:extLst>
          </p:cNvPr>
          <p:cNvSpPr>
            <a:spLocks noGrp="1"/>
          </p:cNvSpPr>
          <p:nvPr>
            <p:ph type="title"/>
          </p:nvPr>
        </p:nvSpPr>
        <p:spPr>
          <a:xfrm>
            <a:off x="457200" y="274638"/>
            <a:ext cx="8229600" cy="778098"/>
          </a:xfrm>
        </p:spPr>
        <p:txBody>
          <a:bodyPr/>
          <a:lstStyle/>
          <a:p>
            <a:r>
              <a:rPr lang="el-GR" sz="4000" i="1" dirty="0"/>
              <a:t>Ο νόμος του </a:t>
            </a:r>
            <a:r>
              <a:rPr lang="en-IN" sz="4000" i="1" dirty="0"/>
              <a:t>Ohm</a:t>
            </a:r>
            <a:endParaRPr lang="en-US" sz="4000" i="1" dirty="0"/>
          </a:p>
        </p:txBody>
      </p:sp>
      <p:sp>
        <p:nvSpPr>
          <p:cNvPr id="4" name="Espaço Reservado para Número de Slide 3">
            <a:extLst>
              <a:ext uri="{FF2B5EF4-FFF2-40B4-BE49-F238E27FC236}">
                <a16:creationId xmlns:a16="http://schemas.microsoft.com/office/drawing/2014/main" id="{09C1B513-E48A-4162-822B-9ED76473D6FF}"/>
              </a:ext>
            </a:extLst>
          </p:cNvPr>
          <p:cNvSpPr>
            <a:spLocks noGrp="1"/>
          </p:cNvSpPr>
          <p:nvPr>
            <p:ph type="sldNum" sz="quarter" idx="12"/>
          </p:nvPr>
        </p:nvSpPr>
        <p:spPr/>
        <p:txBody>
          <a:bodyPr/>
          <a:lstStyle/>
          <a:p>
            <a:fld id="{1E1F44E5-9FB8-4181-B433-C93897A9A40A}" type="slidenum">
              <a:rPr lang="en-US" smtClean="0"/>
              <a:pPr/>
              <a:t>6</a:t>
            </a:fld>
            <a:endParaRPr lang="en-US"/>
          </a:p>
        </p:txBody>
      </p:sp>
      <p:pic>
        <p:nvPicPr>
          <p:cNvPr id="5" name="Imagem 4">
            <a:extLst>
              <a:ext uri="{FF2B5EF4-FFF2-40B4-BE49-F238E27FC236}">
                <a16:creationId xmlns:a16="http://schemas.microsoft.com/office/drawing/2014/main" id="{35E8D947-2C54-44CC-AC57-54F24A2F58BC}"/>
              </a:ext>
            </a:extLst>
          </p:cNvPr>
          <p:cNvPicPr>
            <a:picLocks noChangeAspect="1"/>
          </p:cNvPicPr>
          <p:nvPr/>
        </p:nvPicPr>
        <p:blipFill>
          <a:blip r:embed="rId2"/>
          <a:stretch>
            <a:fillRect/>
          </a:stretch>
        </p:blipFill>
        <p:spPr>
          <a:xfrm>
            <a:off x="457200" y="1124744"/>
            <a:ext cx="6480720" cy="4799558"/>
          </a:xfrm>
          <a:prstGeom prst="rect">
            <a:avLst/>
          </a:prstGeom>
        </p:spPr>
      </p:pic>
      <p:pic>
        <p:nvPicPr>
          <p:cNvPr id="7" name="Imagem 6">
            <a:extLst>
              <a:ext uri="{FF2B5EF4-FFF2-40B4-BE49-F238E27FC236}">
                <a16:creationId xmlns:a16="http://schemas.microsoft.com/office/drawing/2014/main" id="{EDF12584-8F5B-415A-A3FE-346ADAD04D75}"/>
              </a:ext>
            </a:extLst>
          </p:cNvPr>
          <p:cNvPicPr>
            <a:picLocks noChangeAspect="1"/>
          </p:cNvPicPr>
          <p:nvPr/>
        </p:nvPicPr>
        <p:blipFill>
          <a:blip r:embed="rId3"/>
          <a:stretch>
            <a:fillRect/>
          </a:stretch>
        </p:blipFill>
        <p:spPr>
          <a:xfrm>
            <a:off x="7225952" y="1147665"/>
            <a:ext cx="1378496" cy="1512168"/>
          </a:xfrm>
          <a:prstGeom prst="rect">
            <a:avLst/>
          </a:prstGeom>
        </p:spPr>
      </p:pic>
      <p:pic>
        <p:nvPicPr>
          <p:cNvPr id="8" name="Imagem 7">
            <a:extLst>
              <a:ext uri="{FF2B5EF4-FFF2-40B4-BE49-F238E27FC236}">
                <a16:creationId xmlns:a16="http://schemas.microsoft.com/office/drawing/2014/main" id="{E872C7A7-E917-45EF-BE48-1660F159E23D}"/>
              </a:ext>
            </a:extLst>
          </p:cNvPr>
          <p:cNvPicPr>
            <a:picLocks noChangeAspect="1"/>
          </p:cNvPicPr>
          <p:nvPr/>
        </p:nvPicPr>
        <p:blipFill>
          <a:blip r:embed="rId4"/>
          <a:stretch>
            <a:fillRect/>
          </a:stretch>
        </p:blipFill>
        <p:spPr>
          <a:xfrm>
            <a:off x="7237920" y="2779900"/>
            <a:ext cx="1378496" cy="1512167"/>
          </a:xfrm>
          <a:prstGeom prst="rect">
            <a:avLst/>
          </a:prstGeom>
        </p:spPr>
      </p:pic>
      <p:pic>
        <p:nvPicPr>
          <p:cNvPr id="9" name="Imagem 8">
            <a:extLst>
              <a:ext uri="{FF2B5EF4-FFF2-40B4-BE49-F238E27FC236}">
                <a16:creationId xmlns:a16="http://schemas.microsoft.com/office/drawing/2014/main" id="{0ABCF58A-EE15-4476-8339-2CC8AF629045}"/>
              </a:ext>
            </a:extLst>
          </p:cNvPr>
          <p:cNvPicPr>
            <a:picLocks noChangeAspect="1"/>
          </p:cNvPicPr>
          <p:nvPr/>
        </p:nvPicPr>
        <p:blipFill>
          <a:blip r:embed="rId5"/>
          <a:stretch>
            <a:fillRect/>
          </a:stretch>
        </p:blipFill>
        <p:spPr>
          <a:xfrm>
            <a:off x="7240355" y="4412135"/>
            <a:ext cx="1378496" cy="1512167"/>
          </a:xfrm>
          <a:prstGeom prst="rect">
            <a:avLst/>
          </a:prstGeom>
        </p:spPr>
      </p:pic>
    </p:spTree>
    <p:extLst>
      <p:ext uri="{BB962C8B-B14F-4D97-AF65-F5344CB8AC3E}">
        <p14:creationId xmlns:p14="http://schemas.microsoft.com/office/powerpoint/2010/main" val="2139108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828BF7-E1D6-4348-A1AE-C291DEDB0066}"/>
              </a:ext>
            </a:extLst>
          </p:cNvPr>
          <p:cNvSpPr>
            <a:spLocks noGrp="1"/>
          </p:cNvSpPr>
          <p:nvPr>
            <p:ph type="title"/>
          </p:nvPr>
        </p:nvSpPr>
        <p:spPr/>
        <p:txBody>
          <a:bodyPr>
            <a:normAutofit fontScale="90000"/>
          </a:bodyPr>
          <a:lstStyle/>
          <a:p>
            <a:r>
              <a:rPr lang="el-GR" i="1" dirty="0"/>
              <a:t>Νόμος του </a:t>
            </a:r>
            <a:r>
              <a:rPr lang="el-GR" i="1" dirty="0" err="1"/>
              <a:t>Ohm</a:t>
            </a:r>
            <a:r>
              <a:rPr lang="el-GR" i="1" dirty="0"/>
              <a:t> Ηλεκτρική ισχύς σε κυκλώματα</a:t>
            </a:r>
            <a:endParaRPr lang="en-US" dirty="0"/>
          </a:p>
        </p:txBody>
      </p:sp>
      <p:sp>
        <p:nvSpPr>
          <p:cNvPr id="4" name="Espaço Reservado para Número de Slide 3">
            <a:extLst>
              <a:ext uri="{FF2B5EF4-FFF2-40B4-BE49-F238E27FC236}">
                <a16:creationId xmlns:a16="http://schemas.microsoft.com/office/drawing/2014/main" id="{458BE2BA-101B-4AA2-9A4B-9BBFD7D8DB17}"/>
              </a:ext>
            </a:extLst>
          </p:cNvPr>
          <p:cNvSpPr>
            <a:spLocks noGrp="1"/>
          </p:cNvSpPr>
          <p:nvPr>
            <p:ph type="sldNum" sz="quarter" idx="12"/>
          </p:nvPr>
        </p:nvSpPr>
        <p:spPr/>
        <p:txBody>
          <a:bodyPr/>
          <a:lstStyle/>
          <a:p>
            <a:fld id="{1E1F44E5-9FB8-4181-B433-C93897A9A40A}" type="slidenum">
              <a:rPr lang="en-US" smtClean="0"/>
              <a:pPr/>
              <a:t>7</a:t>
            </a:fld>
            <a:endParaRPr lang="en-US"/>
          </a:p>
        </p:txBody>
      </p:sp>
      <p:sp>
        <p:nvSpPr>
          <p:cNvPr id="5" name="Retângulo 4">
            <a:extLst>
              <a:ext uri="{FF2B5EF4-FFF2-40B4-BE49-F238E27FC236}">
                <a16:creationId xmlns:a16="http://schemas.microsoft.com/office/drawing/2014/main" id="{4B5B8540-5124-4BF4-BA3C-9291C86EC3E0}"/>
              </a:ext>
            </a:extLst>
          </p:cNvPr>
          <p:cNvSpPr/>
          <p:nvPr/>
        </p:nvSpPr>
        <p:spPr>
          <a:xfrm>
            <a:off x="606388" y="1556792"/>
            <a:ext cx="7931224" cy="2092881"/>
          </a:xfrm>
          <a:prstGeom prst="rect">
            <a:avLst/>
          </a:prstGeom>
        </p:spPr>
        <p:txBody>
          <a:bodyPr wrap="square">
            <a:spAutoFit/>
          </a:bodyPr>
          <a:lstStyle/>
          <a:p>
            <a:pPr algn="just"/>
            <a:r>
              <a:rPr lang="el-GR" sz="2600" dirty="0"/>
              <a:t>Η ηλεκτρική ισχύς, (P) σε ένα κύκλωμα είναι ο ρυθμός με τον οποίο </a:t>
            </a:r>
            <a:r>
              <a:rPr lang="el-GR" sz="2600" dirty="0" err="1"/>
              <a:t>απορροφάται</a:t>
            </a:r>
            <a:r>
              <a:rPr lang="el-GR" sz="2600" dirty="0"/>
              <a:t> ή παράγεται ενέργεια μέσα σε ένα κύκλωμα. Μια πηγή ενέργειας όπως η τάση θα παράγει ή θα παράσχει ισχύ ενώ το συνδεδεμένο φορτίο το απορροφά.</a:t>
            </a:r>
            <a:endParaRPr lang="en-US" sz="2600" dirty="0"/>
          </a:p>
        </p:txBody>
      </p:sp>
      <p:pic>
        <p:nvPicPr>
          <p:cNvPr id="3074" name="Picture 2" descr="Resultado de imagem para Electrical Power, ( P ) in a circuit">
            <a:extLst>
              <a:ext uri="{FF2B5EF4-FFF2-40B4-BE49-F238E27FC236}">
                <a16:creationId xmlns:a16="http://schemas.microsoft.com/office/drawing/2014/main" id="{C62DEEB4-6CBD-4AD8-A175-2560644E03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912" y="3429000"/>
            <a:ext cx="4132003" cy="27500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7374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89CF18-6D4B-437B-9555-40B718862FE3}"/>
              </a:ext>
            </a:extLst>
          </p:cNvPr>
          <p:cNvSpPr>
            <a:spLocks noGrp="1"/>
          </p:cNvSpPr>
          <p:nvPr>
            <p:ph type="title"/>
          </p:nvPr>
        </p:nvSpPr>
        <p:spPr>
          <a:xfrm>
            <a:off x="457200" y="44624"/>
            <a:ext cx="8229600" cy="1143000"/>
          </a:xfrm>
        </p:spPr>
        <p:txBody>
          <a:bodyPr>
            <a:normAutofit fontScale="90000"/>
          </a:bodyPr>
          <a:lstStyle/>
          <a:p>
            <a:r>
              <a:rPr lang="el-GR" i="1" dirty="0"/>
              <a:t>Νόμος του </a:t>
            </a:r>
            <a:r>
              <a:rPr lang="el-GR" i="1" dirty="0" err="1"/>
              <a:t>Ohm</a:t>
            </a:r>
            <a:r>
              <a:rPr lang="el-GR" i="1" dirty="0"/>
              <a:t> Ηλεκτρική ισχύς σε κυκλώματα</a:t>
            </a:r>
            <a:endParaRPr lang="en-US" dirty="0"/>
          </a:p>
        </p:txBody>
      </p:sp>
      <p:sp>
        <p:nvSpPr>
          <p:cNvPr id="4" name="Espaço Reservado para Número de Slide 3">
            <a:extLst>
              <a:ext uri="{FF2B5EF4-FFF2-40B4-BE49-F238E27FC236}">
                <a16:creationId xmlns:a16="http://schemas.microsoft.com/office/drawing/2014/main" id="{3B14D604-B689-4DA2-A1C1-911A1AA990D9}"/>
              </a:ext>
            </a:extLst>
          </p:cNvPr>
          <p:cNvSpPr>
            <a:spLocks noGrp="1"/>
          </p:cNvSpPr>
          <p:nvPr>
            <p:ph type="sldNum" sz="quarter" idx="12"/>
          </p:nvPr>
        </p:nvSpPr>
        <p:spPr/>
        <p:txBody>
          <a:bodyPr/>
          <a:lstStyle/>
          <a:p>
            <a:fld id="{1E1F44E5-9FB8-4181-B433-C93897A9A40A}" type="slidenum">
              <a:rPr lang="en-US" smtClean="0"/>
              <a:pPr/>
              <a:t>8</a:t>
            </a:fld>
            <a:endParaRPr lang="en-US"/>
          </a:p>
        </p:txBody>
      </p:sp>
      <p:pic>
        <p:nvPicPr>
          <p:cNvPr id="5" name="Imagem 4">
            <a:extLst>
              <a:ext uri="{FF2B5EF4-FFF2-40B4-BE49-F238E27FC236}">
                <a16:creationId xmlns:a16="http://schemas.microsoft.com/office/drawing/2014/main" id="{666D0688-718D-4181-8BA6-649E2E003647}"/>
              </a:ext>
            </a:extLst>
          </p:cNvPr>
          <p:cNvPicPr>
            <a:picLocks noChangeAspect="1"/>
          </p:cNvPicPr>
          <p:nvPr/>
        </p:nvPicPr>
        <p:blipFill>
          <a:blip r:embed="rId2"/>
          <a:stretch>
            <a:fillRect/>
          </a:stretch>
        </p:blipFill>
        <p:spPr>
          <a:xfrm>
            <a:off x="683568" y="2636912"/>
            <a:ext cx="5915000" cy="3762950"/>
          </a:xfrm>
          <a:prstGeom prst="rect">
            <a:avLst/>
          </a:prstGeom>
        </p:spPr>
      </p:pic>
      <p:sp>
        <p:nvSpPr>
          <p:cNvPr id="6" name="Retângulo 5">
            <a:extLst>
              <a:ext uri="{FF2B5EF4-FFF2-40B4-BE49-F238E27FC236}">
                <a16:creationId xmlns:a16="http://schemas.microsoft.com/office/drawing/2014/main" id="{70BEF578-AB9F-4C34-B69E-556BB23CF668}"/>
              </a:ext>
            </a:extLst>
          </p:cNvPr>
          <p:cNvSpPr/>
          <p:nvPr/>
        </p:nvSpPr>
        <p:spPr>
          <a:xfrm>
            <a:off x="539552" y="1106292"/>
            <a:ext cx="7560840" cy="1292662"/>
          </a:xfrm>
          <a:prstGeom prst="rect">
            <a:avLst/>
          </a:prstGeom>
        </p:spPr>
        <p:txBody>
          <a:bodyPr wrap="square">
            <a:spAutoFit/>
          </a:bodyPr>
          <a:lstStyle/>
          <a:p>
            <a:pPr algn="just"/>
            <a:r>
              <a:rPr lang="el-GR" sz="2600" dirty="0"/>
              <a:t>Το σύμβολο ποσότητας για την ισχύ είναι P και είναι το προϊόν της τάσης πολλαπλασιασμένο με το ρεύμα με τη μονάδα μέτρησης να είναι η </a:t>
            </a:r>
            <a:r>
              <a:rPr lang="el-GR" sz="2600" dirty="0" err="1"/>
              <a:t>Watt</a:t>
            </a:r>
            <a:r>
              <a:rPr lang="el-GR" sz="2600"/>
              <a:t> (W).</a:t>
            </a:r>
            <a:endParaRPr lang="en-US" sz="2600" dirty="0"/>
          </a:p>
        </p:txBody>
      </p:sp>
      <p:pic>
        <p:nvPicPr>
          <p:cNvPr id="7" name="Imagem 6">
            <a:extLst>
              <a:ext uri="{FF2B5EF4-FFF2-40B4-BE49-F238E27FC236}">
                <a16:creationId xmlns:a16="http://schemas.microsoft.com/office/drawing/2014/main" id="{310DE2A6-D3F2-48D7-A10F-32F1A61A2AEC}"/>
              </a:ext>
            </a:extLst>
          </p:cNvPr>
          <p:cNvPicPr>
            <a:picLocks noChangeAspect="1"/>
          </p:cNvPicPr>
          <p:nvPr/>
        </p:nvPicPr>
        <p:blipFill>
          <a:blip r:embed="rId3"/>
          <a:stretch>
            <a:fillRect/>
          </a:stretch>
        </p:blipFill>
        <p:spPr>
          <a:xfrm>
            <a:off x="6779568" y="2655446"/>
            <a:ext cx="1194420" cy="1039652"/>
          </a:xfrm>
          <a:prstGeom prst="rect">
            <a:avLst/>
          </a:prstGeom>
        </p:spPr>
      </p:pic>
      <p:pic>
        <p:nvPicPr>
          <p:cNvPr id="8" name="Imagem 7">
            <a:extLst>
              <a:ext uri="{FF2B5EF4-FFF2-40B4-BE49-F238E27FC236}">
                <a16:creationId xmlns:a16="http://schemas.microsoft.com/office/drawing/2014/main" id="{B24986E5-2D01-4D5E-AAAF-B03804EAAE00}"/>
              </a:ext>
            </a:extLst>
          </p:cNvPr>
          <p:cNvPicPr>
            <a:picLocks noChangeAspect="1"/>
          </p:cNvPicPr>
          <p:nvPr/>
        </p:nvPicPr>
        <p:blipFill>
          <a:blip r:embed="rId4"/>
          <a:stretch>
            <a:fillRect/>
          </a:stretch>
        </p:blipFill>
        <p:spPr>
          <a:xfrm>
            <a:off x="6779568" y="3951590"/>
            <a:ext cx="1194420" cy="1115063"/>
          </a:xfrm>
          <a:prstGeom prst="rect">
            <a:avLst/>
          </a:prstGeom>
        </p:spPr>
      </p:pic>
      <p:pic>
        <p:nvPicPr>
          <p:cNvPr id="9" name="Imagem 8">
            <a:extLst>
              <a:ext uri="{FF2B5EF4-FFF2-40B4-BE49-F238E27FC236}">
                <a16:creationId xmlns:a16="http://schemas.microsoft.com/office/drawing/2014/main" id="{E8E5BA07-388D-45CE-AA4A-3E3A5690CF00}"/>
              </a:ext>
            </a:extLst>
          </p:cNvPr>
          <p:cNvPicPr>
            <a:picLocks noChangeAspect="1"/>
          </p:cNvPicPr>
          <p:nvPr/>
        </p:nvPicPr>
        <p:blipFill>
          <a:blip r:embed="rId5"/>
          <a:stretch>
            <a:fillRect/>
          </a:stretch>
        </p:blipFill>
        <p:spPr>
          <a:xfrm>
            <a:off x="6779568" y="5323145"/>
            <a:ext cx="1194420" cy="1087998"/>
          </a:xfrm>
          <a:prstGeom prst="rect">
            <a:avLst/>
          </a:prstGeom>
        </p:spPr>
      </p:pic>
    </p:spTree>
    <p:extLst>
      <p:ext uri="{BB962C8B-B14F-4D97-AF65-F5344CB8AC3E}">
        <p14:creationId xmlns:p14="http://schemas.microsoft.com/office/powerpoint/2010/main" val="31526660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658</TotalTime>
  <Words>351</Words>
  <Application>Microsoft Office PowerPoint</Application>
  <PresentationFormat>On-screen Show (4:3)</PresentationFormat>
  <Paragraphs>26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Ρομπότ – Θεωρία</vt:lpstr>
      <vt:lpstr>Νόμοι και ισχύς Ohms</vt:lpstr>
      <vt:lpstr>Εισαγωγή – Ο νόμος του Ohm</vt:lpstr>
      <vt:lpstr>Ο νόμος του Ohm</vt:lpstr>
      <vt:lpstr>Ο νόμος του Ohm</vt:lpstr>
      <vt:lpstr>Ο νόμος του Ohm</vt:lpstr>
      <vt:lpstr>Νόμος του Ohm Ηλεκτρική ισχύς σε κυκλώματα</vt:lpstr>
      <vt:lpstr>Νόμος του Ohm Ηλεκτρική ισχύς σε κυκλώματα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Gamification</dc:title>
  <dc:creator>covan</dc:creator>
  <cp:lastModifiedBy>Basta Eirini</cp:lastModifiedBy>
  <cp:revision>98</cp:revision>
  <dcterms:created xsi:type="dcterms:W3CDTF">2017-03-08T21:43:37Z</dcterms:created>
  <dcterms:modified xsi:type="dcterms:W3CDTF">2018-01-23T09:50:15Z</dcterms:modified>
</cp:coreProperties>
</file>